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2"/>
  </p:notesMasterIdLst>
  <p:sldIdLst>
    <p:sldId id="256" r:id="rId2"/>
    <p:sldId id="259" r:id="rId3"/>
    <p:sldId id="260" r:id="rId4"/>
    <p:sldId id="262" r:id="rId5"/>
    <p:sldId id="261" r:id="rId6"/>
    <p:sldId id="263" r:id="rId7"/>
    <p:sldId id="264" r:id="rId8"/>
    <p:sldId id="290" r:id="rId9"/>
    <p:sldId id="287" r:id="rId10"/>
    <p:sldId id="289" r:id="rId11"/>
    <p:sldId id="286" r:id="rId12"/>
    <p:sldId id="288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</p:sldIdLst>
  <p:sldSz cx="9144000" cy="5143500" type="screen16x9"/>
  <p:notesSz cx="6858000" cy="9144000"/>
  <p:embeddedFontLst>
    <p:embeddedFont>
      <p:font typeface="Albert Sans" panose="020B0604020202020204" charset="0"/>
      <p:regular r:id="rId23"/>
      <p:bold r:id="rId24"/>
      <p:italic r:id="rId25"/>
      <p:boldItalic r:id="rId26"/>
    </p:embeddedFont>
    <p:embeddedFont>
      <p:font typeface="Bebas Neue" panose="020B0606020202050201" pitchFamily="34" charset="0"/>
      <p:regular r:id="rId27"/>
    </p:embeddedFont>
    <p:embeddedFont>
      <p:font typeface="Marcellus" panose="020B0604020202020204" charset="0"/>
      <p:regular r:id="rId28"/>
    </p:embeddedFont>
    <p:embeddedFont>
      <p:font typeface="Nunito Light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A34381-5495-4324-8B4D-034041E4AF89}">
  <a:tblStyle styleId="{5AA34381-5495-4324-8B4D-034041E4AF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E9B8003-238B-4F4B-90DE-D6BC5B10C29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tm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8464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43411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763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3293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76458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50183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60671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24268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4306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1471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45c3c40beb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45c3c40beb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678300"/>
            <a:ext cx="3955800" cy="28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4190900"/>
            <a:ext cx="3955800" cy="41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9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9"/>
          <p:cNvSpPr/>
          <p:nvPr/>
        </p:nvSpPr>
        <p:spPr>
          <a:xfrm>
            <a:off x="0" y="539500"/>
            <a:ext cx="2578800" cy="406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" name="Google Shape;209;p29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w="9525" cap="flat" cmpd="sng">
            <a:solidFill>
              <a:srgbClr val="08100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" name="Google Shape;210;p29"/>
          <p:cNvCxnSpPr/>
          <p:nvPr/>
        </p:nvCxnSpPr>
        <p:spPr>
          <a:xfrm>
            <a:off x="-7775" y="4604000"/>
            <a:ext cx="9149400" cy="0"/>
          </a:xfrm>
          <a:prstGeom prst="straightConnector1">
            <a:avLst/>
          </a:prstGeom>
          <a:noFill/>
          <a:ln w="9525" cap="flat" cmpd="sng">
            <a:solidFill>
              <a:srgbClr val="08100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0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0"/>
          <p:cNvCxnSpPr/>
          <p:nvPr/>
        </p:nvCxnSpPr>
        <p:spPr>
          <a:xfrm>
            <a:off x="713225" y="-3975"/>
            <a:ext cx="0" cy="515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30"/>
          <p:cNvCxnSpPr/>
          <p:nvPr/>
        </p:nvCxnSpPr>
        <p:spPr>
          <a:xfrm>
            <a:off x="8430775" y="-3975"/>
            <a:ext cx="0" cy="515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30"/>
          <p:cNvSpPr/>
          <p:nvPr/>
        </p:nvSpPr>
        <p:spPr>
          <a:xfrm>
            <a:off x="0" y="4604000"/>
            <a:ext cx="9144000" cy="53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077925" y="1072375"/>
            <a:ext cx="7006500" cy="7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1077925" y="3458588"/>
            <a:ext cx="12204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5289325" y="3719875"/>
            <a:ext cx="2763300" cy="6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w="9525" cap="flat" cmpd="sng">
            <a:solidFill>
              <a:srgbClr val="08100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8" name="Google Shape;38;p6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39;p6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598275" y="539500"/>
            <a:ext cx="3832500" cy="10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4598275" y="2480900"/>
            <a:ext cx="3832500" cy="20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cxnSp>
        <p:nvCxnSpPr>
          <p:cNvPr id="44" name="Google Shape;44;p7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45;p7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9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713225" y="888700"/>
            <a:ext cx="3683400" cy="13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713225" y="3679200"/>
            <a:ext cx="3683400" cy="9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>
            <a:spLocks noGrp="1"/>
          </p:cNvSpPr>
          <p:nvPr>
            <p:ph type="pic" idx="2"/>
          </p:nvPr>
        </p:nvSpPr>
        <p:spPr>
          <a:xfrm>
            <a:off x="5495624" y="825474"/>
            <a:ext cx="3207000" cy="389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55" name="Google Shape;55;p9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w="9525" cap="flat" cmpd="sng">
            <a:solidFill>
              <a:srgbClr val="08100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9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1"/>
          </p:nvPr>
        </p:nvSpPr>
        <p:spPr>
          <a:xfrm>
            <a:off x="4923249" y="2969300"/>
            <a:ext cx="2505600" cy="8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2"/>
          </p:nvPr>
        </p:nvSpPr>
        <p:spPr>
          <a:xfrm>
            <a:off x="1715375" y="2969300"/>
            <a:ext cx="2505600" cy="8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3"/>
          </p:nvPr>
        </p:nvSpPr>
        <p:spPr>
          <a:xfrm>
            <a:off x="1715375" y="24816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4"/>
          </p:nvPr>
        </p:nvSpPr>
        <p:spPr>
          <a:xfrm>
            <a:off x="4923250" y="24816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13" name="Google Shape;113;p19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19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0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1"/>
          </p:nvPr>
        </p:nvSpPr>
        <p:spPr>
          <a:xfrm>
            <a:off x="4134073" y="1648175"/>
            <a:ext cx="3033900" cy="2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subTitle" idx="2"/>
          </p:nvPr>
        </p:nvSpPr>
        <p:spPr>
          <a:xfrm>
            <a:off x="713225" y="1648175"/>
            <a:ext cx="3033900" cy="2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8430775" y="-100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1" name="Google Shape;121;p20"/>
          <p:cNvCxnSpPr/>
          <p:nvPr/>
        </p:nvCxnSpPr>
        <p:spPr>
          <a:xfrm>
            <a:off x="714925" y="4604000"/>
            <a:ext cx="771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20"/>
          <p:cNvCxnSpPr/>
          <p:nvPr/>
        </p:nvCxnSpPr>
        <p:spPr>
          <a:xfrm>
            <a:off x="714925" y="539500"/>
            <a:ext cx="771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2">
            <a:alphaModFix amt="52000"/>
          </a:blip>
          <a:srcRect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subTitle" idx="1"/>
          </p:nvPr>
        </p:nvSpPr>
        <p:spPr>
          <a:xfrm>
            <a:off x="873500" y="3008075"/>
            <a:ext cx="2213700" cy="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subTitle" idx="2"/>
          </p:nvPr>
        </p:nvSpPr>
        <p:spPr>
          <a:xfrm>
            <a:off x="3465147" y="3008075"/>
            <a:ext cx="2213700" cy="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3"/>
          </p:nvPr>
        </p:nvSpPr>
        <p:spPr>
          <a:xfrm>
            <a:off x="6056800" y="3008075"/>
            <a:ext cx="2213700" cy="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4"/>
          </p:nvPr>
        </p:nvSpPr>
        <p:spPr>
          <a:xfrm>
            <a:off x="873500" y="2553500"/>
            <a:ext cx="2213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ubTitle" idx="5"/>
          </p:nvPr>
        </p:nvSpPr>
        <p:spPr>
          <a:xfrm>
            <a:off x="3465151" y="2553500"/>
            <a:ext cx="2213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subTitle" idx="6"/>
          </p:nvPr>
        </p:nvSpPr>
        <p:spPr>
          <a:xfrm>
            <a:off x="6056801" y="2553500"/>
            <a:ext cx="2213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32" name="Google Shape;132;p21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" name="Google Shape;133;p21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rcellus"/>
              <a:buNone/>
              <a:defRPr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65" r:id="rId7"/>
    <p:sldLayoutId id="2147483666" r:id="rId8"/>
    <p:sldLayoutId id="2147483667" r:id="rId9"/>
    <p:sldLayoutId id="2147483675" r:id="rId10"/>
    <p:sldLayoutId id="2147483676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figma.com/file/i6Ui3FJ40b8Y2u31QYZHYF/Hi-Fi-NURI-COD-RAKAMIN?type=design&amp;node-id=0%3A1&amp;mode=design&amp;t=P80bLcNb6nj3Ouit-1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>
            <a:spLocks noGrp="1"/>
          </p:cNvSpPr>
          <p:nvPr>
            <p:ph type="ctrTitle"/>
          </p:nvPr>
        </p:nvSpPr>
        <p:spPr>
          <a:xfrm>
            <a:off x="713225" y="678300"/>
            <a:ext cx="3955800" cy="28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TASK 5 –NURI- UI/UX DESIGNER</a:t>
            </a:r>
            <a:endParaRPr dirty="0"/>
          </a:p>
        </p:txBody>
      </p:sp>
      <p:sp>
        <p:nvSpPr>
          <p:cNvPr id="227" name="Google Shape;227;p34"/>
          <p:cNvSpPr txBox="1">
            <a:spLocks noGrp="1"/>
          </p:cNvSpPr>
          <p:nvPr>
            <p:ph type="subTitle" idx="1"/>
          </p:nvPr>
        </p:nvSpPr>
        <p:spPr>
          <a:xfrm>
            <a:off x="713225" y="4190900"/>
            <a:ext cx="3955800" cy="41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ADINDA AULIA BALQIS</a:t>
            </a:r>
            <a:endParaRPr sz="2400" dirty="0"/>
          </a:p>
        </p:txBody>
      </p:sp>
      <p:sp>
        <p:nvSpPr>
          <p:cNvPr id="228" name="Google Shape;228;p34"/>
          <p:cNvSpPr/>
          <p:nvPr/>
        </p:nvSpPr>
        <p:spPr>
          <a:xfrm>
            <a:off x="4949775" y="2852781"/>
            <a:ext cx="4193100" cy="232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9" name="Google Shape;229;p34"/>
          <p:cNvSpPr txBox="1">
            <a:spLocks noGrp="1"/>
          </p:cNvSpPr>
          <p:nvPr>
            <p:ph type="subTitle" idx="1"/>
          </p:nvPr>
        </p:nvSpPr>
        <p:spPr>
          <a:xfrm>
            <a:off x="713225" y="227525"/>
            <a:ext cx="1651500" cy="3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UI/UX DESIGNER</a:t>
            </a:r>
            <a:endParaRPr sz="1200" dirty="0"/>
          </a:p>
        </p:txBody>
      </p:sp>
      <p:sp>
        <p:nvSpPr>
          <p:cNvPr id="230" name="Google Shape;230;p34"/>
          <p:cNvSpPr txBox="1">
            <a:spLocks noGrp="1"/>
          </p:cNvSpPr>
          <p:nvPr>
            <p:ph type="subTitle" idx="1"/>
          </p:nvPr>
        </p:nvSpPr>
        <p:spPr>
          <a:xfrm>
            <a:off x="6779275" y="227525"/>
            <a:ext cx="1651500" cy="3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2023</a:t>
            </a:r>
            <a:endParaRPr sz="1200" dirty="0"/>
          </a:p>
        </p:txBody>
      </p:sp>
      <p:cxnSp>
        <p:nvCxnSpPr>
          <p:cNvPr id="231" name="Google Shape;231;p34"/>
          <p:cNvCxnSpPr/>
          <p:nvPr/>
        </p:nvCxnSpPr>
        <p:spPr>
          <a:xfrm>
            <a:off x="4950950" y="548375"/>
            <a:ext cx="0" cy="45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" name="Google Shape;232;p34"/>
          <p:cNvCxnSpPr/>
          <p:nvPr/>
        </p:nvCxnSpPr>
        <p:spPr>
          <a:xfrm>
            <a:off x="4950975" y="2807675"/>
            <a:ext cx="419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34">
            <a:hlinkClick r:id="" action="ppaction://hlinkshowjump?jump=nextslide"/>
          </p:cNvPr>
          <p:cNvSpPr/>
          <p:nvPr/>
        </p:nvSpPr>
        <p:spPr>
          <a:xfrm>
            <a:off x="6552945" y="1269680"/>
            <a:ext cx="986747" cy="807805"/>
          </a:xfrm>
          <a:custGeom>
            <a:avLst/>
            <a:gdLst/>
            <a:ahLst/>
            <a:cxnLst/>
            <a:rect l="l" t="t" r="r" b="b"/>
            <a:pathLst>
              <a:path w="255634" h="209276" extrusionOk="0">
                <a:moveTo>
                  <a:pt x="176800" y="0"/>
                </a:moveTo>
                <a:lnTo>
                  <a:pt x="176115" y="514"/>
                </a:lnTo>
                <a:lnTo>
                  <a:pt x="254433" y="104213"/>
                </a:lnTo>
                <a:lnTo>
                  <a:pt x="0" y="104213"/>
                </a:lnTo>
                <a:lnTo>
                  <a:pt x="0" y="105070"/>
                </a:lnTo>
                <a:lnTo>
                  <a:pt x="254433" y="105070"/>
                </a:lnTo>
                <a:lnTo>
                  <a:pt x="176115" y="208762"/>
                </a:lnTo>
                <a:lnTo>
                  <a:pt x="176800" y="209276"/>
                </a:lnTo>
                <a:lnTo>
                  <a:pt x="255633" y="104898"/>
                </a:lnTo>
                <a:lnTo>
                  <a:pt x="255633" y="104384"/>
                </a:lnTo>
                <a:lnTo>
                  <a:pt x="176800" y="0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34"/>
          <p:cNvGrpSpPr/>
          <p:nvPr/>
        </p:nvGrpSpPr>
        <p:grpSpPr>
          <a:xfrm>
            <a:off x="5553157" y="3497031"/>
            <a:ext cx="2988680" cy="1640333"/>
            <a:chOff x="6146925" y="3426425"/>
            <a:chExt cx="1789200" cy="982000"/>
          </a:xfrm>
        </p:grpSpPr>
        <p:cxnSp>
          <p:nvCxnSpPr>
            <p:cNvPr id="235" name="Google Shape;235;p34"/>
            <p:cNvCxnSpPr/>
            <p:nvPr/>
          </p:nvCxnSpPr>
          <p:spPr>
            <a:xfrm rot="10800000">
              <a:off x="7060900" y="3426425"/>
              <a:ext cx="0" cy="972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" name="Google Shape;236;p34"/>
            <p:cNvCxnSpPr/>
            <p:nvPr/>
          </p:nvCxnSpPr>
          <p:spPr>
            <a:xfrm>
              <a:off x="6146925" y="4408425"/>
              <a:ext cx="1789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34"/>
            <p:cNvCxnSpPr/>
            <p:nvPr/>
          </p:nvCxnSpPr>
          <p:spPr>
            <a:xfrm rot="10800000" flipH="1">
              <a:off x="7060900" y="3844625"/>
              <a:ext cx="826500" cy="554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" name="Google Shape;238;p34"/>
            <p:cNvCxnSpPr/>
            <p:nvPr/>
          </p:nvCxnSpPr>
          <p:spPr>
            <a:xfrm rot="10800000" flipH="1">
              <a:off x="7060900" y="3533225"/>
              <a:ext cx="427800" cy="86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34"/>
            <p:cNvCxnSpPr/>
            <p:nvPr/>
          </p:nvCxnSpPr>
          <p:spPr>
            <a:xfrm rot="10800000">
              <a:off x="6234400" y="3849275"/>
              <a:ext cx="826500" cy="554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34"/>
            <p:cNvCxnSpPr/>
            <p:nvPr/>
          </p:nvCxnSpPr>
          <p:spPr>
            <a:xfrm rot="10800000">
              <a:off x="6633100" y="3537875"/>
              <a:ext cx="427800" cy="86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6DC507-791A-B16D-70A1-2AB419A65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932" y="535881"/>
            <a:ext cx="3683400" cy="705638"/>
          </a:xfrm>
        </p:spPr>
        <p:txBody>
          <a:bodyPr/>
          <a:lstStyle/>
          <a:p>
            <a:r>
              <a:rPr lang="en-US" sz="2800" dirty="0">
                <a:solidFill>
                  <a:srgbClr val="081004"/>
                </a:solidFill>
                <a:latin typeface="Marcellus"/>
                <a:sym typeface="Marcellus"/>
              </a:rPr>
              <a:t>HI-FI PROTOTYPE</a:t>
            </a:r>
            <a:br>
              <a:rPr lang="en-US" sz="2800" dirty="0">
                <a:solidFill>
                  <a:srgbClr val="081004"/>
                </a:solidFill>
                <a:latin typeface="Marcellus"/>
                <a:sym typeface="Marcellus"/>
              </a:rPr>
            </a:br>
            <a:endParaRPr lang="en-ID" sz="28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F2AA473-0275-9520-F457-BA6E31CFC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36340" y="3431500"/>
            <a:ext cx="5111842" cy="924900"/>
          </a:xfrm>
        </p:spPr>
        <p:txBody>
          <a:bodyPr/>
          <a:lstStyle/>
          <a:p>
            <a:endParaRPr lang="en-US" sz="3600" dirty="0">
              <a:solidFill>
                <a:srgbClr val="081004"/>
              </a:solidFill>
              <a:latin typeface="Marcellus"/>
              <a:sym typeface="Marcellus"/>
            </a:endParaRPr>
          </a:p>
          <a:p>
            <a:endParaRPr lang="en-US" sz="3600" dirty="0">
              <a:solidFill>
                <a:srgbClr val="081004"/>
              </a:solidFill>
              <a:latin typeface="Marcellus"/>
              <a:sym typeface="Marcellus"/>
            </a:endParaRPr>
          </a:p>
          <a:p>
            <a:r>
              <a:rPr lang="en-US" sz="1400" dirty="0">
                <a:solidFill>
                  <a:srgbClr val="081004"/>
                </a:solidFill>
                <a:latin typeface="Marcellus"/>
                <a:sym typeface="Marcellus"/>
              </a:rPr>
              <a:t>Link: </a:t>
            </a:r>
            <a:r>
              <a:rPr lang="en-US" sz="1400" dirty="0">
                <a:solidFill>
                  <a:srgbClr val="081004"/>
                </a:solidFill>
                <a:latin typeface="Marcellus"/>
                <a:sym typeface="Marcellus"/>
                <a:hlinkClick r:id="rId2"/>
              </a:rPr>
              <a:t>https://www.figma.com/file/i6Ui3FJ40b8Y2u31QYZHYF/Hi-Fi-NURI-COD-RAKAMIN?type=design&amp;node-id=0%3A1&amp;mode=design&amp;t=P80bLcNb6nj3Ouit-1</a:t>
            </a:r>
            <a:endParaRPr lang="en-US" sz="1400" dirty="0">
              <a:solidFill>
                <a:srgbClr val="081004"/>
              </a:solidFill>
              <a:latin typeface="Marcellus"/>
              <a:sym typeface="Marcellus"/>
            </a:endParaRPr>
          </a:p>
          <a:p>
            <a:endParaRPr lang="en-US" sz="1400" dirty="0">
              <a:solidFill>
                <a:srgbClr val="081004"/>
              </a:solidFill>
              <a:latin typeface="Marcellus"/>
              <a:sym typeface="Marcellus"/>
            </a:endParaRPr>
          </a:p>
          <a:p>
            <a:r>
              <a:rPr lang="en-US" sz="1400" dirty="0">
                <a:solidFill>
                  <a:srgbClr val="081004"/>
                </a:solidFill>
                <a:latin typeface="Marcellus"/>
                <a:sym typeface="Marcellus"/>
              </a:rPr>
              <a:t>Link : https://www.figma.com/proto/i6Ui3FJ40b8Y2u31QYZHYF/Hi-Fi-NURI-COD-RAKAMIN?type=design&amp;node-id=201-523&amp;t=oHRew3v9cpt1pet4-1&amp;scaling=scale-down&amp;page-id=0%3A1&amp;starting-point-node-id=201%3A523&amp;mode=design</a:t>
            </a:r>
          </a:p>
          <a:p>
            <a:endParaRPr lang="en-ID" sz="1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9AD93B-6D86-1C5E-BE89-14CA0BE8D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33796">
            <a:off x="-439388" y="1236646"/>
            <a:ext cx="5444864" cy="327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056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PROTOTYPE HOME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49625" y="13570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Search Bar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50" y="23827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Popular Items for specific product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6" name="Google Shape;806;p64"/>
          <p:cNvSpPr txBox="1"/>
          <p:nvPr/>
        </p:nvSpPr>
        <p:spPr>
          <a:xfrm>
            <a:off x="1449650" y="34084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Flash Sale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57188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9" name="Google Shape;809;p64"/>
          <p:cNvSpPr txBox="1"/>
          <p:nvPr/>
        </p:nvSpPr>
        <p:spPr>
          <a:xfrm>
            <a:off x="714927" y="37289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0" name="Google Shape;810;p64"/>
          <p:cNvSpPr txBox="1"/>
          <p:nvPr/>
        </p:nvSpPr>
        <p:spPr>
          <a:xfrm>
            <a:off x="7653819" y="905064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7945668" y="1919904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2" name="Google Shape;812;p64"/>
          <p:cNvSpPr txBox="1"/>
          <p:nvPr/>
        </p:nvSpPr>
        <p:spPr>
          <a:xfrm>
            <a:off x="7945668" y="348697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cxnSp>
        <p:nvCxnSpPr>
          <p:cNvPr id="813" name="Google Shape;813;p64"/>
          <p:cNvCxnSpPr>
            <a:cxnSpLocks/>
          </p:cNvCxnSpPr>
          <p:nvPr/>
        </p:nvCxnSpPr>
        <p:spPr>
          <a:xfrm flipH="1">
            <a:off x="7001376" y="1101075"/>
            <a:ext cx="639000" cy="43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6990468" y="2160400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5" name="Google Shape;815;p64"/>
          <p:cNvCxnSpPr>
            <a:cxnSpLocks/>
          </p:cNvCxnSpPr>
          <p:nvPr/>
        </p:nvCxnSpPr>
        <p:spPr>
          <a:xfrm flipH="1">
            <a:off x="6540069" y="3695582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03228" y="383805"/>
            <a:ext cx="2292532" cy="43758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PROTOTYPE LOGIN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49625" y="13570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Pop Up Window for login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50" y="23827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Text input element for email and password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6" name="Google Shape;806;p64"/>
          <p:cNvSpPr txBox="1"/>
          <p:nvPr/>
        </p:nvSpPr>
        <p:spPr>
          <a:xfrm>
            <a:off x="1449650" y="34084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for login into the new page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57188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9" name="Google Shape;809;p64"/>
          <p:cNvSpPr txBox="1"/>
          <p:nvPr/>
        </p:nvSpPr>
        <p:spPr>
          <a:xfrm>
            <a:off x="714927" y="37289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0" name="Google Shape;810;p64"/>
          <p:cNvSpPr txBox="1"/>
          <p:nvPr/>
        </p:nvSpPr>
        <p:spPr>
          <a:xfrm>
            <a:off x="7454675" y="154323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7645945" y="2132744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2" name="Google Shape;812;p64"/>
          <p:cNvSpPr txBox="1"/>
          <p:nvPr/>
        </p:nvSpPr>
        <p:spPr>
          <a:xfrm>
            <a:off x="7689300" y="2657157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4190" y="561238"/>
            <a:ext cx="2152164" cy="4107963"/>
          </a:xfrm>
          <a:prstGeom prst="rect">
            <a:avLst/>
          </a:prstGeom>
        </p:spPr>
      </p:pic>
      <p:cxnSp>
        <p:nvCxnSpPr>
          <p:cNvPr id="815" name="Google Shape;815;p64"/>
          <p:cNvCxnSpPr>
            <a:cxnSpLocks/>
          </p:cNvCxnSpPr>
          <p:nvPr/>
        </p:nvCxnSpPr>
        <p:spPr>
          <a:xfrm flipH="1">
            <a:off x="6270272" y="2864871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3" name="Google Shape;813;p64"/>
          <p:cNvCxnSpPr>
            <a:cxnSpLocks/>
          </p:cNvCxnSpPr>
          <p:nvPr/>
        </p:nvCxnSpPr>
        <p:spPr>
          <a:xfrm flipH="1">
            <a:off x="6815675" y="1782817"/>
            <a:ext cx="639000" cy="43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6685814" y="2434857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1120330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PROTOTYPE SEARCH BAR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49625" y="13570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Search bar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50" y="23827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Paling Banyak dicari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6" name="Google Shape;806;p64"/>
          <p:cNvSpPr txBox="1"/>
          <p:nvPr/>
        </p:nvSpPr>
        <p:spPr>
          <a:xfrm>
            <a:off x="1449650" y="34084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Macam-macam merchant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57188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9" name="Google Shape;809;p64"/>
          <p:cNvSpPr txBox="1"/>
          <p:nvPr/>
        </p:nvSpPr>
        <p:spPr>
          <a:xfrm>
            <a:off x="714927" y="37289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0" name="Google Shape;810;p64"/>
          <p:cNvSpPr txBox="1"/>
          <p:nvPr/>
        </p:nvSpPr>
        <p:spPr>
          <a:xfrm>
            <a:off x="7631039" y="53785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8056650" y="212415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2" name="Google Shape;812;p64"/>
          <p:cNvSpPr txBox="1"/>
          <p:nvPr/>
        </p:nvSpPr>
        <p:spPr>
          <a:xfrm>
            <a:off x="8334040" y="299649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4190" y="561238"/>
            <a:ext cx="2152164" cy="4107962"/>
          </a:xfrm>
          <a:prstGeom prst="rect">
            <a:avLst/>
          </a:prstGeom>
        </p:spPr>
      </p:pic>
      <p:cxnSp>
        <p:nvCxnSpPr>
          <p:cNvPr id="815" name="Google Shape;815;p64"/>
          <p:cNvCxnSpPr>
            <a:cxnSpLocks/>
          </p:cNvCxnSpPr>
          <p:nvPr/>
        </p:nvCxnSpPr>
        <p:spPr>
          <a:xfrm flipH="1">
            <a:off x="6890489" y="3192454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3" name="Google Shape;813;p64"/>
          <p:cNvCxnSpPr>
            <a:cxnSpLocks/>
          </p:cNvCxnSpPr>
          <p:nvPr/>
        </p:nvCxnSpPr>
        <p:spPr>
          <a:xfrm flipH="1">
            <a:off x="7002014" y="687700"/>
            <a:ext cx="639000" cy="43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7101450" y="2331000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3097905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KATALOG BAJU WANITA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49625" y="13570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Search bar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50" y="23827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Beli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6" name="Google Shape;806;p64"/>
          <p:cNvSpPr txBox="1"/>
          <p:nvPr/>
        </p:nvSpPr>
        <p:spPr>
          <a:xfrm>
            <a:off x="1449650" y="34084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57188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0" name="Google Shape;810;p64"/>
          <p:cNvSpPr txBox="1"/>
          <p:nvPr/>
        </p:nvSpPr>
        <p:spPr>
          <a:xfrm>
            <a:off x="7631039" y="53785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7529110" y="1262649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4190" y="561238"/>
            <a:ext cx="2152163" cy="4107962"/>
          </a:xfrm>
          <a:prstGeom prst="rect">
            <a:avLst/>
          </a:prstGeom>
        </p:spPr>
      </p:pic>
      <p:cxnSp>
        <p:nvCxnSpPr>
          <p:cNvPr id="813" name="Google Shape;813;p64"/>
          <p:cNvCxnSpPr>
            <a:cxnSpLocks/>
          </p:cNvCxnSpPr>
          <p:nvPr/>
        </p:nvCxnSpPr>
        <p:spPr>
          <a:xfrm flipH="1">
            <a:off x="7002014" y="687700"/>
            <a:ext cx="639000" cy="43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6533496" y="1503041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2102323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PROTOTYPE ORDER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49625" y="13570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Search bar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50" y="2077897"/>
            <a:ext cx="3144900" cy="68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Kunjungi Toko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6" name="Google Shape;806;p64"/>
          <p:cNvSpPr txBox="1"/>
          <p:nvPr/>
        </p:nvSpPr>
        <p:spPr>
          <a:xfrm>
            <a:off x="1449625" y="2869500"/>
            <a:ext cx="314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Pilihan variasi ukuran dan warna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267085"/>
            <a:ext cx="734700" cy="298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9" name="Google Shape;809;p64"/>
          <p:cNvSpPr txBox="1"/>
          <p:nvPr/>
        </p:nvSpPr>
        <p:spPr>
          <a:xfrm>
            <a:off x="714927" y="283213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0" name="Google Shape;810;p64"/>
          <p:cNvSpPr txBox="1"/>
          <p:nvPr/>
        </p:nvSpPr>
        <p:spPr>
          <a:xfrm>
            <a:off x="7631039" y="53785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8112389" y="2511474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2" name="Google Shape;812;p64"/>
          <p:cNvSpPr txBox="1"/>
          <p:nvPr/>
        </p:nvSpPr>
        <p:spPr>
          <a:xfrm>
            <a:off x="7945993" y="289193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4190" y="561238"/>
            <a:ext cx="2152163" cy="4107962"/>
          </a:xfrm>
          <a:prstGeom prst="rect">
            <a:avLst/>
          </a:prstGeom>
        </p:spPr>
      </p:pic>
      <p:cxnSp>
        <p:nvCxnSpPr>
          <p:cNvPr id="815" name="Google Shape;815;p64"/>
          <p:cNvCxnSpPr>
            <a:cxnSpLocks/>
          </p:cNvCxnSpPr>
          <p:nvPr/>
        </p:nvCxnSpPr>
        <p:spPr>
          <a:xfrm flipH="1">
            <a:off x="6464893" y="3109866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3" name="Google Shape;813;p64"/>
          <p:cNvCxnSpPr>
            <a:cxnSpLocks/>
          </p:cNvCxnSpPr>
          <p:nvPr/>
        </p:nvCxnSpPr>
        <p:spPr>
          <a:xfrm flipH="1">
            <a:off x="7002014" y="687700"/>
            <a:ext cx="639000" cy="43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7120482" y="2736774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" name="Google Shape;815;p64">
            <a:extLst>
              <a:ext uri="{FF2B5EF4-FFF2-40B4-BE49-F238E27FC236}">
                <a16:creationId xmlns:a16="http://schemas.microsoft.com/office/drawing/2014/main" id="{A2D36500-185E-3BE5-5F73-4CE5BF19EE03}"/>
              </a:ext>
            </a:extLst>
          </p:cNvPr>
          <p:cNvCxnSpPr>
            <a:cxnSpLocks/>
          </p:cNvCxnSpPr>
          <p:nvPr/>
        </p:nvCxnSpPr>
        <p:spPr>
          <a:xfrm flipH="1">
            <a:off x="6822646" y="3606268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" name="Google Shape;812;p64">
            <a:extLst>
              <a:ext uri="{FF2B5EF4-FFF2-40B4-BE49-F238E27FC236}">
                <a16:creationId xmlns:a16="http://schemas.microsoft.com/office/drawing/2014/main" id="{DF49D430-D966-70A7-71D6-CEDFCEE4ABE3}"/>
              </a:ext>
            </a:extLst>
          </p:cNvPr>
          <p:cNvSpPr txBox="1"/>
          <p:nvPr/>
        </p:nvSpPr>
        <p:spPr>
          <a:xfrm>
            <a:off x="8334040" y="340840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4" name="Google Shape;806;p64">
            <a:extLst>
              <a:ext uri="{FF2B5EF4-FFF2-40B4-BE49-F238E27FC236}">
                <a16:creationId xmlns:a16="http://schemas.microsoft.com/office/drawing/2014/main" id="{7DA78282-C3D8-D4C2-7383-4CEC4C213B40}"/>
              </a:ext>
            </a:extLst>
          </p:cNvPr>
          <p:cNvSpPr txBox="1"/>
          <p:nvPr/>
        </p:nvSpPr>
        <p:spPr>
          <a:xfrm>
            <a:off x="1449625" y="3516612"/>
            <a:ext cx="314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tambah ke keranjang dan beli sekarang.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6" name="Google Shape;809;p64">
            <a:extLst>
              <a:ext uri="{FF2B5EF4-FFF2-40B4-BE49-F238E27FC236}">
                <a16:creationId xmlns:a16="http://schemas.microsoft.com/office/drawing/2014/main" id="{5786244E-1B6C-2839-5828-82A0A5F1E198}"/>
              </a:ext>
            </a:extLst>
          </p:cNvPr>
          <p:cNvSpPr txBox="1"/>
          <p:nvPr/>
        </p:nvSpPr>
        <p:spPr>
          <a:xfrm>
            <a:off x="714927" y="347924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</p:spTree>
    <p:extLst>
      <p:ext uri="{BB962C8B-B14F-4D97-AF65-F5344CB8AC3E}">
        <p14:creationId xmlns:p14="http://schemas.microsoft.com/office/powerpoint/2010/main" val="295305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PROTOTYPE ORDER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49625" y="1357000"/>
            <a:ext cx="3144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Search bar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50" y="2077897"/>
            <a:ext cx="3144900" cy="68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tambah dan kurang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6" name="Google Shape;806;p64"/>
          <p:cNvSpPr txBox="1"/>
          <p:nvPr/>
        </p:nvSpPr>
        <p:spPr>
          <a:xfrm>
            <a:off x="1449625" y="2869500"/>
            <a:ext cx="314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beli sekarang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267085"/>
            <a:ext cx="734700" cy="298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9" name="Google Shape;809;p64"/>
          <p:cNvSpPr txBox="1"/>
          <p:nvPr/>
        </p:nvSpPr>
        <p:spPr>
          <a:xfrm>
            <a:off x="714927" y="283213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0" name="Google Shape;810;p64"/>
          <p:cNvSpPr txBox="1"/>
          <p:nvPr/>
        </p:nvSpPr>
        <p:spPr>
          <a:xfrm>
            <a:off x="7631039" y="53785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8056650" y="282687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2" name="Google Shape;812;p64"/>
          <p:cNvSpPr txBox="1"/>
          <p:nvPr/>
        </p:nvSpPr>
        <p:spPr>
          <a:xfrm>
            <a:off x="8220772" y="327186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4190" y="561239"/>
            <a:ext cx="2152163" cy="4107960"/>
          </a:xfrm>
          <a:prstGeom prst="rect">
            <a:avLst/>
          </a:prstGeom>
        </p:spPr>
      </p:pic>
      <p:cxnSp>
        <p:nvCxnSpPr>
          <p:cNvPr id="815" name="Google Shape;815;p64"/>
          <p:cNvCxnSpPr>
            <a:cxnSpLocks/>
          </p:cNvCxnSpPr>
          <p:nvPr/>
        </p:nvCxnSpPr>
        <p:spPr>
          <a:xfrm flipH="1">
            <a:off x="6689177" y="3456884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3" name="Google Shape;813;p64"/>
          <p:cNvCxnSpPr>
            <a:cxnSpLocks/>
          </p:cNvCxnSpPr>
          <p:nvPr/>
        </p:nvCxnSpPr>
        <p:spPr>
          <a:xfrm flipH="1">
            <a:off x="7002014" y="687700"/>
            <a:ext cx="639000" cy="43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7043189" y="3010128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2409919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PROTOTYPE ORDER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49625" y="1356980"/>
            <a:ext cx="3144900" cy="56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Alamat </a:t>
            </a:r>
            <a:r>
              <a:rPr lang="en-ID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tujuan</a:t>
            </a: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barang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50" y="2077897"/>
            <a:ext cx="3144900" cy="68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F</a:t>
            </a: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itur Voucher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6" name="Google Shape;806;p64"/>
          <p:cNvSpPr txBox="1"/>
          <p:nvPr/>
        </p:nvSpPr>
        <p:spPr>
          <a:xfrm>
            <a:off x="1449625" y="2869500"/>
            <a:ext cx="314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Pilihan cara pembayaran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267085"/>
            <a:ext cx="734700" cy="298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9" name="Google Shape;809;p64"/>
          <p:cNvSpPr txBox="1"/>
          <p:nvPr/>
        </p:nvSpPr>
        <p:spPr>
          <a:xfrm>
            <a:off x="714927" y="283213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0" name="Google Shape;810;p64"/>
          <p:cNvSpPr txBox="1"/>
          <p:nvPr/>
        </p:nvSpPr>
        <p:spPr>
          <a:xfrm>
            <a:off x="7728296" y="85418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8220772" y="216837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2" name="Google Shape;812;p64"/>
          <p:cNvSpPr txBox="1"/>
          <p:nvPr/>
        </p:nvSpPr>
        <p:spPr>
          <a:xfrm>
            <a:off x="7945992" y="2796599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4190" y="561239"/>
            <a:ext cx="2152162" cy="4107960"/>
          </a:xfrm>
          <a:prstGeom prst="rect">
            <a:avLst/>
          </a:prstGeom>
        </p:spPr>
      </p:pic>
      <p:cxnSp>
        <p:nvCxnSpPr>
          <p:cNvPr id="815" name="Google Shape;815;p64"/>
          <p:cNvCxnSpPr>
            <a:cxnSpLocks/>
          </p:cNvCxnSpPr>
          <p:nvPr/>
        </p:nvCxnSpPr>
        <p:spPr>
          <a:xfrm flipH="1">
            <a:off x="6780239" y="2382714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3" name="Google Shape;813;p64"/>
          <p:cNvCxnSpPr>
            <a:cxnSpLocks/>
          </p:cNvCxnSpPr>
          <p:nvPr/>
        </p:nvCxnSpPr>
        <p:spPr>
          <a:xfrm flipH="1">
            <a:off x="7064597" y="1028122"/>
            <a:ext cx="639000" cy="43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7043189" y="3010128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" name="Google Shape;814;p64">
            <a:extLst>
              <a:ext uri="{FF2B5EF4-FFF2-40B4-BE49-F238E27FC236}">
                <a16:creationId xmlns:a16="http://schemas.microsoft.com/office/drawing/2014/main" id="{82ED2B59-DFCD-935A-9202-3205B83610FB}"/>
              </a:ext>
            </a:extLst>
          </p:cNvPr>
          <p:cNvCxnSpPr>
            <a:cxnSpLocks/>
          </p:cNvCxnSpPr>
          <p:nvPr/>
        </p:nvCxnSpPr>
        <p:spPr>
          <a:xfrm flipH="1">
            <a:off x="7143809" y="3701090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" name="Google Shape;812;p64">
            <a:extLst>
              <a:ext uri="{FF2B5EF4-FFF2-40B4-BE49-F238E27FC236}">
                <a16:creationId xmlns:a16="http://schemas.microsoft.com/office/drawing/2014/main" id="{7CDEBFDC-CCC8-BD0A-630D-ECE65E02EE51}"/>
              </a:ext>
            </a:extLst>
          </p:cNvPr>
          <p:cNvSpPr txBox="1"/>
          <p:nvPr/>
        </p:nvSpPr>
        <p:spPr>
          <a:xfrm>
            <a:off x="8095646" y="349566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4" name="Google Shape;806;p64">
            <a:extLst>
              <a:ext uri="{FF2B5EF4-FFF2-40B4-BE49-F238E27FC236}">
                <a16:creationId xmlns:a16="http://schemas.microsoft.com/office/drawing/2014/main" id="{60912657-D2F3-81BB-114E-18987C6E09ED}"/>
              </a:ext>
            </a:extLst>
          </p:cNvPr>
          <p:cNvSpPr txBox="1"/>
          <p:nvPr/>
        </p:nvSpPr>
        <p:spPr>
          <a:xfrm>
            <a:off x="1427100" y="3466266"/>
            <a:ext cx="314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lanjut pembayaran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6" name="Google Shape;809;p64">
            <a:extLst>
              <a:ext uri="{FF2B5EF4-FFF2-40B4-BE49-F238E27FC236}">
                <a16:creationId xmlns:a16="http://schemas.microsoft.com/office/drawing/2014/main" id="{D56C2A33-7340-6C2C-C7CF-AE37E954E1E3}"/>
              </a:ext>
            </a:extLst>
          </p:cNvPr>
          <p:cNvSpPr txBox="1"/>
          <p:nvPr/>
        </p:nvSpPr>
        <p:spPr>
          <a:xfrm>
            <a:off x="692402" y="3428899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</p:spTree>
    <p:extLst>
      <p:ext uri="{BB962C8B-B14F-4D97-AF65-F5344CB8AC3E}">
        <p14:creationId xmlns:p14="http://schemas.microsoft.com/office/powerpoint/2010/main" val="2894096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PROTOTYPE ORDER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49625" y="1356980"/>
            <a:ext cx="3144900" cy="56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Kode </a:t>
            </a:r>
            <a:r>
              <a:rPr lang="en-ID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pesanan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50" y="2077897"/>
            <a:ext cx="3144900" cy="68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halaman</a:t>
            </a: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utama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6" name="Google Shape;806;p64"/>
          <p:cNvSpPr txBox="1"/>
          <p:nvPr/>
        </p:nvSpPr>
        <p:spPr>
          <a:xfrm>
            <a:off x="1449625" y="2869500"/>
            <a:ext cx="314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cancel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267085"/>
            <a:ext cx="734700" cy="298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9" name="Google Shape;809;p64"/>
          <p:cNvSpPr txBox="1"/>
          <p:nvPr/>
        </p:nvSpPr>
        <p:spPr>
          <a:xfrm>
            <a:off x="714927" y="283213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0" name="Google Shape;810;p64"/>
          <p:cNvSpPr txBox="1"/>
          <p:nvPr/>
        </p:nvSpPr>
        <p:spPr>
          <a:xfrm>
            <a:off x="7762229" y="178178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8311833" y="2584314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2" name="Google Shape;812;p64"/>
          <p:cNvSpPr txBox="1"/>
          <p:nvPr/>
        </p:nvSpPr>
        <p:spPr>
          <a:xfrm>
            <a:off x="8004870" y="3084502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4190" y="561240"/>
            <a:ext cx="2152162" cy="4107958"/>
          </a:xfrm>
          <a:prstGeom prst="rect">
            <a:avLst/>
          </a:prstGeom>
        </p:spPr>
      </p:pic>
      <p:cxnSp>
        <p:nvCxnSpPr>
          <p:cNvPr id="815" name="Google Shape;815;p64"/>
          <p:cNvCxnSpPr>
            <a:cxnSpLocks/>
          </p:cNvCxnSpPr>
          <p:nvPr/>
        </p:nvCxnSpPr>
        <p:spPr>
          <a:xfrm flipH="1">
            <a:off x="6780239" y="2857614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3" name="Google Shape;813;p64"/>
          <p:cNvCxnSpPr>
            <a:cxnSpLocks/>
          </p:cNvCxnSpPr>
          <p:nvPr/>
        </p:nvCxnSpPr>
        <p:spPr>
          <a:xfrm rot="10800000" flipV="1">
            <a:off x="6538233" y="2018513"/>
            <a:ext cx="1202804" cy="57684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7043189" y="3294828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364263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607833" y="54863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PROTOTYPE </a:t>
            </a:r>
            <a:r>
              <a:rPr lang="en-US" dirty="0" err="1"/>
              <a:t>DoubleCheck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90913" y="1606067"/>
            <a:ext cx="3144900" cy="56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</a:t>
            </a:r>
            <a:r>
              <a:rPr lang="en-ID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beli</a:t>
            </a: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sekarang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25" y="2262142"/>
            <a:ext cx="3144900" cy="39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cancel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267085"/>
            <a:ext cx="734700" cy="298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8311833" y="2584314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2" name="Google Shape;812;p64"/>
          <p:cNvSpPr txBox="1"/>
          <p:nvPr/>
        </p:nvSpPr>
        <p:spPr>
          <a:xfrm>
            <a:off x="8004870" y="3084502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4190" y="561240"/>
            <a:ext cx="2152161" cy="4107958"/>
          </a:xfrm>
          <a:prstGeom prst="rect">
            <a:avLst/>
          </a:prstGeom>
        </p:spPr>
      </p:pic>
      <p:cxnSp>
        <p:nvCxnSpPr>
          <p:cNvPr id="815" name="Google Shape;815;p64"/>
          <p:cNvCxnSpPr>
            <a:cxnSpLocks/>
          </p:cNvCxnSpPr>
          <p:nvPr/>
        </p:nvCxnSpPr>
        <p:spPr>
          <a:xfrm flipH="1">
            <a:off x="6780239" y="2857614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7043189" y="3294828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834761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>
            <a:spLocks noGrp="1"/>
          </p:cNvSpPr>
          <p:nvPr>
            <p:ph type="title"/>
          </p:nvPr>
        </p:nvSpPr>
        <p:spPr>
          <a:xfrm>
            <a:off x="713225" y="888700"/>
            <a:ext cx="3683400" cy="13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DESIGN THINKING!</a:t>
            </a:r>
            <a:endParaRPr sz="4800" dirty="0"/>
          </a:p>
        </p:txBody>
      </p:sp>
      <p:cxnSp>
        <p:nvCxnSpPr>
          <p:cNvPr id="279" name="Google Shape;279;p37"/>
          <p:cNvCxnSpPr/>
          <p:nvPr/>
        </p:nvCxnSpPr>
        <p:spPr>
          <a:xfrm>
            <a:off x="4950950" y="548375"/>
            <a:ext cx="0" cy="45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34B2D6EB-99D7-42F4-3AE8-3993128322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193"/>
          <a:stretch/>
        </p:blipFill>
        <p:spPr bwMode="auto">
          <a:xfrm>
            <a:off x="5010013" y="1426029"/>
            <a:ext cx="4133987" cy="2280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4"/>
          <p:cNvSpPr/>
          <p:nvPr/>
        </p:nvSpPr>
        <p:spPr>
          <a:xfrm>
            <a:off x="5447408" y="1507772"/>
            <a:ext cx="1375238" cy="262364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64"/>
          <p:cNvGrpSpPr/>
          <p:nvPr/>
        </p:nvGrpSpPr>
        <p:grpSpPr>
          <a:xfrm>
            <a:off x="5376947" y="1356980"/>
            <a:ext cx="1515872" cy="3076957"/>
            <a:chOff x="5186401" y="494525"/>
            <a:chExt cx="1834973" cy="3724678"/>
          </a:xfrm>
        </p:grpSpPr>
        <p:sp>
          <p:nvSpPr>
            <p:cNvPr id="799" name="Google Shape;799;p6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" name="Google Shape;803;p64"/>
          <p:cNvSpPr txBox="1">
            <a:spLocks noGrp="1"/>
          </p:cNvSpPr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PROTOTYPE PESANAN</a:t>
            </a:r>
            <a:endParaRPr dirty="0"/>
          </a:p>
        </p:txBody>
      </p:sp>
      <p:sp>
        <p:nvSpPr>
          <p:cNvPr id="804" name="Google Shape;804;p64"/>
          <p:cNvSpPr txBox="1"/>
          <p:nvPr/>
        </p:nvSpPr>
        <p:spPr>
          <a:xfrm>
            <a:off x="1449625" y="1356980"/>
            <a:ext cx="3144900" cy="56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Metode</a:t>
            </a:r>
            <a:r>
              <a:rPr lang="en-ID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-ID" sz="1200" dirty="0" err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Pembayaran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5" name="Google Shape;805;p64"/>
          <p:cNvSpPr txBox="1"/>
          <p:nvPr/>
        </p:nvSpPr>
        <p:spPr>
          <a:xfrm>
            <a:off x="1449650" y="2077897"/>
            <a:ext cx="3144900" cy="68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Voucher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6" name="Google Shape;806;p64"/>
          <p:cNvSpPr txBox="1"/>
          <p:nvPr/>
        </p:nvSpPr>
        <p:spPr>
          <a:xfrm>
            <a:off x="1449625" y="2869500"/>
            <a:ext cx="314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jika pesanan sudah sampai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807" name="Google Shape;807;p64"/>
          <p:cNvSpPr txBox="1"/>
          <p:nvPr/>
        </p:nvSpPr>
        <p:spPr>
          <a:xfrm>
            <a:off x="714927" y="157091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8" name="Google Shape;808;p64"/>
          <p:cNvSpPr txBox="1"/>
          <p:nvPr/>
        </p:nvSpPr>
        <p:spPr>
          <a:xfrm>
            <a:off x="714927" y="2267085"/>
            <a:ext cx="734700" cy="298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09" name="Google Shape;809;p64"/>
          <p:cNvSpPr txBox="1"/>
          <p:nvPr/>
        </p:nvSpPr>
        <p:spPr>
          <a:xfrm>
            <a:off x="714927" y="283213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0" name="Google Shape;810;p64"/>
          <p:cNvSpPr txBox="1"/>
          <p:nvPr/>
        </p:nvSpPr>
        <p:spPr>
          <a:xfrm>
            <a:off x="7703591" y="1737322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1" name="Google Shape;811;p64"/>
          <p:cNvSpPr txBox="1"/>
          <p:nvPr/>
        </p:nvSpPr>
        <p:spPr>
          <a:xfrm>
            <a:off x="8220772" y="216837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812" name="Google Shape;812;p64"/>
          <p:cNvSpPr txBox="1"/>
          <p:nvPr/>
        </p:nvSpPr>
        <p:spPr>
          <a:xfrm>
            <a:off x="7971738" y="292910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6322-CA4C-FF71-085D-790AE8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4190" y="561240"/>
            <a:ext cx="2152162" cy="4107958"/>
          </a:xfrm>
          <a:prstGeom prst="rect">
            <a:avLst/>
          </a:prstGeom>
        </p:spPr>
      </p:pic>
      <p:cxnSp>
        <p:nvCxnSpPr>
          <p:cNvPr id="815" name="Google Shape;815;p64"/>
          <p:cNvCxnSpPr>
            <a:cxnSpLocks/>
          </p:cNvCxnSpPr>
          <p:nvPr/>
        </p:nvCxnSpPr>
        <p:spPr>
          <a:xfrm flipH="1">
            <a:off x="6780239" y="2382714"/>
            <a:ext cx="1481100" cy="348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3" name="Google Shape;813;p64"/>
          <p:cNvCxnSpPr>
            <a:cxnSpLocks/>
          </p:cNvCxnSpPr>
          <p:nvPr/>
        </p:nvCxnSpPr>
        <p:spPr>
          <a:xfrm flipH="1">
            <a:off x="7026852" y="1987130"/>
            <a:ext cx="639000" cy="435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4" name="Google Shape;814;p64"/>
          <p:cNvCxnSpPr>
            <a:cxnSpLocks/>
          </p:cNvCxnSpPr>
          <p:nvPr/>
        </p:nvCxnSpPr>
        <p:spPr>
          <a:xfrm flipH="1">
            <a:off x="7051509" y="3248728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" name="Google Shape;814;p64">
            <a:extLst>
              <a:ext uri="{FF2B5EF4-FFF2-40B4-BE49-F238E27FC236}">
                <a16:creationId xmlns:a16="http://schemas.microsoft.com/office/drawing/2014/main" id="{82ED2B59-DFCD-935A-9202-3205B83610FB}"/>
              </a:ext>
            </a:extLst>
          </p:cNvPr>
          <p:cNvCxnSpPr>
            <a:cxnSpLocks/>
          </p:cNvCxnSpPr>
          <p:nvPr/>
        </p:nvCxnSpPr>
        <p:spPr>
          <a:xfrm flipH="1">
            <a:off x="7115741" y="3578916"/>
            <a:ext cx="955200" cy="222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" name="Google Shape;812;p64">
            <a:extLst>
              <a:ext uri="{FF2B5EF4-FFF2-40B4-BE49-F238E27FC236}">
                <a16:creationId xmlns:a16="http://schemas.microsoft.com/office/drawing/2014/main" id="{7CDEBFDC-CCC8-BD0A-630D-ECE65E02EE51}"/>
              </a:ext>
            </a:extLst>
          </p:cNvPr>
          <p:cNvSpPr txBox="1"/>
          <p:nvPr/>
        </p:nvSpPr>
        <p:spPr>
          <a:xfrm>
            <a:off x="8084248" y="335361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4" name="Google Shape;806;p64">
            <a:extLst>
              <a:ext uri="{FF2B5EF4-FFF2-40B4-BE49-F238E27FC236}">
                <a16:creationId xmlns:a16="http://schemas.microsoft.com/office/drawing/2014/main" id="{60912657-D2F3-81BB-114E-18987C6E09ED}"/>
              </a:ext>
            </a:extLst>
          </p:cNvPr>
          <p:cNvSpPr txBox="1"/>
          <p:nvPr/>
        </p:nvSpPr>
        <p:spPr>
          <a:xfrm>
            <a:off x="1427100" y="3466266"/>
            <a:ext cx="3144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Button untuk menghubungi penjual dan aplikasi secara bersamaan.</a:t>
            </a:r>
            <a:endParaRPr sz="1200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6" name="Google Shape;809;p64">
            <a:extLst>
              <a:ext uri="{FF2B5EF4-FFF2-40B4-BE49-F238E27FC236}">
                <a16:creationId xmlns:a16="http://schemas.microsoft.com/office/drawing/2014/main" id="{D56C2A33-7340-6C2C-C7CF-AE37E954E1E3}"/>
              </a:ext>
            </a:extLst>
          </p:cNvPr>
          <p:cNvSpPr txBox="1"/>
          <p:nvPr/>
        </p:nvSpPr>
        <p:spPr>
          <a:xfrm>
            <a:off x="692402" y="3428899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sz="3000" dirty="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</p:spTree>
    <p:extLst>
      <p:ext uri="{BB962C8B-B14F-4D97-AF65-F5344CB8AC3E}">
        <p14:creationId xmlns:p14="http://schemas.microsoft.com/office/powerpoint/2010/main" val="2394915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8"/>
          <p:cNvSpPr/>
          <p:nvPr/>
        </p:nvSpPr>
        <p:spPr>
          <a:xfrm>
            <a:off x="713225" y="840075"/>
            <a:ext cx="7717500" cy="3763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8"/>
          <p:cNvSpPr txBox="1">
            <a:spLocks noGrp="1"/>
          </p:cNvSpPr>
          <p:nvPr>
            <p:ph type="title"/>
          </p:nvPr>
        </p:nvSpPr>
        <p:spPr>
          <a:xfrm>
            <a:off x="1077925" y="1072375"/>
            <a:ext cx="7006500" cy="7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EMPATHIZE</a:t>
            </a:r>
            <a:endParaRPr dirty="0"/>
          </a:p>
        </p:txBody>
      </p:sp>
      <p:sp>
        <p:nvSpPr>
          <p:cNvPr id="288" name="Google Shape;288;p38"/>
          <p:cNvSpPr txBox="1">
            <a:spLocks noGrp="1"/>
          </p:cNvSpPr>
          <p:nvPr>
            <p:ph type="title" idx="2"/>
          </p:nvPr>
        </p:nvSpPr>
        <p:spPr>
          <a:xfrm>
            <a:off x="1077925" y="3458588"/>
            <a:ext cx="1220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90" name="Google Shape;290;p38"/>
          <p:cNvSpPr txBox="1"/>
          <p:nvPr/>
        </p:nvSpPr>
        <p:spPr>
          <a:xfrm>
            <a:off x="713225" y="227525"/>
            <a:ext cx="1651500" cy="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81004"/>
                </a:solidFill>
                <a:latin typeface="Albert Sans"/>
                <a:ea typeface="Albert Sans"/>
                <a:cs typeface="Albert Sans"/>
                <a:sym typeface="Albert Sans"/>
              </a:rPr>
              <a:t>Marketing</a:t>
            </a:r>
            <a:endParaRPr sz="1200">
              <a:solidFill>
                <a:srgbClr val="081004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91" name="Google Shape;291;p38"/>
          <p:cNvSpPr txBox="1"/>
          <p:nvPr/>
        </p:nvSpPr>
        <p:spPr>
          <a:xfrm>
            <a:off x="6779275" y="227525"/>
            <a:ext cx="1651500" cy="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81004"/>
                </a:solidFill>
                <a:latin typeface="Albert Sans"/>
                <a:ea typeface="Albert Sans"/>
                <a:cs typeface="Albert Sans"/>
                <a:sym typeface="Albert Sans"/>
              </a:rPr>
              <a:t>2XXX</a:t>
            </a:r>
            <a:endParaRPr sz="1200">
              <a:solidFill>
                <a:srgbClr val="081004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F833FC-3E9D-2FC8-DFA6-294ACA01A6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>
            <a:spLocks noGrp="1"/>
          </p:cNvSpPr>
          <p:nvPr>
            <p:ph type="title"/>
          </p:nvPr>
        </p:nvSpPr>
        <p:spPr>
          <a:xfrm>
            <a:off x="4598275" y="539500"/>
            <a:ext cx="3832500" cy="10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400" dirty="0"/>
              <a:t>OBJECTIVE OF INTERVIEW:</a:t>
            </a:r>
            <a:br>
              <a:rPr lang="en-ID" sz="1400" dirty="0"/>
            </a:br>
            <a:r>
              <a:rPr lang="en-ID" sz="1400" dirty="0"/>
              <a:t>MENGGALI INFORMASI DAN MASALAH YANG DIHADAPI MENGENAI BELANJA ONLINE DENGAN METODE COD (CASH ON DELIVERY)</a:t>
            </a:r>
            <a:endParaRPr sz="1400" dirty="0"/>
          </a:p>
        </p:txBody>
      </p:sp>
      <p:sp>
        <p:nvSpPr>
          <p:cNvPr id="304" name="Google Shape;304;p40"/>
          <p:cNvSpPr txBox="1">
            <a:spLocks noGrp="1"/>
          </p:cNvSpPr>
          <p:nvPr>
            <p:ph type="subTitle" idx="1"/>
          </p:nvPr>
        </p:nvSpPr>
        <p:spPr>
          <a:xfrm>
            <a:off x="4572000" y="2775857"/>
            <a:ext cx="3832500" cy="18192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/>
              <a:t>Interview Guide: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/>
              <a:t>1. </a:t>
            </a:r>
            <a:r>
              <a:rPr lang="en-ID" dirty="0" err="1"/>
              <a:t>Apakah</a:t>
            </a:r>
            <a:r>
              <a:rPr lang="en-ID" dirty="0"/>
              <a:t> </a:t>
            </a:r>
            <a:r>
              <a:rPr lang="en-ID" dirty="0" err="1"/>
              <a:t>pernah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belanja</a:t>
            </a:r>
            <a:r>
              <a:rPr lang="en-ID" dirty="0"/>
              <a:t> online? </a:t>
            </a:r>
            <a:r>
              <a:rPr lang="en-ID" dirty="0" err="1"/>
              <a:t>Seberapa</a:t>
            </a:r>
            <a:r>
              <a:rPr lang="en-ID" dirty="0"/>
              <a:t> </a:t>
            </a:r>
            <a:r>
              <a:rPr lang="en-ID" dirty="0" err="1"/>
              <a:t>sering</a:t>
            </a:r>
            <a:r>
              <a:rPr lang="en-ID" dirty="0"/>
              <a:t>?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/>
              <a:t>2. </a:t>
            </a:r>
            <a:r>
              <a:rPr lang="en-ID" dirty="0" err="1"/>
              <a:t>Beli</a:t>
            </a:r>
            <a:r>
              <a:rPr lang="en-ID" dirty="0"/>
              <a:t> </a:t>
            </a:r>
            <a:r>
              <a:rPr lang="en-ID" dirty="0" err="1"/>
              <a:t>barang</a:t>
            </a:r>
            <a:r>
              <a:rPr lang="en-ID" dirty="0"/>
              <a:t> </a:t>
            </a:r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biasanya</a:t>
            </a:r>
            <a:r>
              <a:rPr lang="en-ID" dirty="0"/>
              <a:t>?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/>
              <a:t>3. </a:t>
            </a:r>
            <a:r>
              <a:rPr lang="en-ID" dirty="0" err="1"/>
              <a:t>Apakah</a:t>
            </a:r>
            <a:r>
              <a:rPr lang="en-ID" dirty="0"/>
              <a:t> </a:t>
            </a:r>
            <a:r>
              <a:rPr lang="en-ID" dirty="0" err="1"/>
              <a:t>tahu</a:t>
            </a:r>
            <a:r>
              <a:rPr lang="en-ID" dirty="0"/>
              <a:t> </a:t>
            </a:r>
            <a:r>
              <a:rPr lang="en-ID" dirty="0" err="1"/>
              <a:t>mengenai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COD?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/>
              <a:t>4.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pernah</a:t>
            </a:r>
            <a:r>
              <a:rPr lang="en-ID" dirty="0"/>
              <a:t> </a:t>
            </a:r>
            <a:r>
              <a:rPr lang="en-ID" dirty="0" err="1"/>
              <a:t>membeli</a:t>
            </a:r>
            <a:r>
              <a:rPr lang="en-ID" dirty="0"/>
              <a:t> di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belanja</a:t>
            </a:r>
            <a:r>
              <a:rPr lang="en-ID" dirty="0"/>
              <a:t> </a:t>
            </a:r>
            <a:r>
              <a:rPr lang="en-ID" dirty="0" err="1"/>
              <a:t>pakai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COD?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/>
              <a:t>5. </a:t>
            </a:r>
            <a:r>
              <a:rPr lang="en-ID" dirty="0" err="1"/>
              <a:t>Bagaimana</a:t>
            </a:r>
            <a:r>
              <a:rPr lang="en-ID" dirty="0"/>
              <a:t> </a:t>
            </a:r>
            <a:r>
              <a:rPr lang="en-ID" dirty="0" err="1"/>
              <a:t>menurut</a:t>
            </a:r>
            <a:r>
              <a:rPr lang="en-ID" dirty="0"/>
              <a:t> </a:t>
            </a:r>
            <a:r>
              <a:rPr lang="en-ID" dirty="0" err="1"/>
              <a:t>anda</a:t>
            </a:r>
            <a:r>
              <a:rPr lang="en-ID" dirty="0"/>
              <a:t> </a:t>
            </a:r>
            <a:r>
              <a:rPr lang="en-ID" dirty="0" err="1"/>
              <a:t>mengenai</a:t>
            </a:r>
            <a:r>
              <a:rPr lang="en-ID" dirty="0"/>
              <a:t> </a:t>
            </a:r>
            <a:r>
              <a:rPr lang="en-ID" dirty="0" err="1"/>
              <a:t>belanja</a:t>
            </a:r>
            <a:r>
              <a:rPr lang="en-ID" dirty="0"/>
              <a:t> online </a:t>
            </a:r>
            <a:r>
              <a:rPr lang="en-ID" dirty="0" err="1"/>
              <a:t>dengan</a:t>
            </a:r>
            <a:r>
              <a:rPr lang="en-ID" dirty="0"/>
              <a:t> COD?</a:t>
            </a:r>
            <a:endParaRPr dirty="0"/>
          </a:p>
        </p:txBody>
      </p:sp>
      <p:cxnSp>
        <p:nvCxnSpPr>
          <p:cNvPr id="305" name="Google Shape;305;p40"/>
          <p:cNvCxnSpPr/>
          <p:nvPr/>
        </p:nvCxnSpPr>
        <p:spPr>
          <a:xfrm>
            <a:off x="4220225" y="548375"/>
            <a:ext cx="0" cy="4074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D94C080-1B3A-0B16-7584-ABCF5BBBE6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72" y="548375"/>
            <a:ext cx="4570328" cy="4074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EMPATHY MAP</a:t>
            </a:r>
            <a:endParaRPr dirty="0"/>
          </a:p>
        </p:txBody>
      </p:sp>
      <p:sp>
        <p:nvSpPr>
          <p:cNvPr id="297" name="Google Shape;297;p39"/>
          <p:cNvSpPr txBox="1">
            <a:spLocks noGrp="1"/>
          </p:cNvSpPr>
          <p:nvPr>
            <p:ph type="subTitle" idx="1"/>
          </p:nvPr>
        </p:nvSpPr>
        <p:spPr>
          <a:xfrm>
            <a:off x="3780498" y="1648175"/>
            <a:ext cx="1700670" cy="2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User persona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Says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Hears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See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Feels &amp; Think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Pain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Gain</a:t>
            </a:r>
          </a:p>
        </p:txBody>
      </p:sp>
      <p:sp>
        <p:nvSpPr>
          <p:cNvPr id="298" name="Google Shape;298;p39"/>
          <p:cNvSpPr txBox="1">
            <a:spLocks noGrp="1"/>
          </p:cNvSpPr>
          <p:nvPr>
            <p:ph type="subTitle" idx="2"/>
          </p:nvPr>
        </p:nvSpPr>
        <p:spPr>
          <a:xfrm>
            <a:off x="713225" y="1648175"/>
            <a:ext cx="3033900" cy="2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Tahap</a:t>
            </a:r>
            <a:r>
              <a:rPr lang="en-ID" dirty="0"/>
              <a:t> </a:t>
            </a:r>
            <a:r>
              <a:rPr lang="en-ID" dirty="0" err="1"/>
              <a:t>pertama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mendapatkan</a:t>
            </a:r>
            <a:r>
              <a:rPr lang="en-ID" dirty="0"/>
              <a:t> </a:t>
            </a:r>
            <a:r>
              <a:rPr lang="en-ID" dirty="0" err="1"/>
              <a:t>pemahaman</a:t>
            </a:r>
            <a:r>
              <a:rPr lang="en-ID" dirty="0"/>
              <a:t> </a:t>
            </a:r>
            <a:r>
              <a:rPr lang="en-ID" dirty="0" err="1"/>
              <a:t>empatik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masalah</a:t>
            </a:r>
            <a:r>
              <a:rPr lang="en-ID" dirty="0"/>
              <a:t> yang </a:t>
            </a:r>
            <a:r>
              <a:rPr lang="en-ID" dirty="0" err="1"/>
              <a:t>ingin</a:t>
            </a:r>
            <a:r>
              <a:rPr lang="en-ID" dirty="0"/>
              <a:t> </a:t>
            </a:r>
            <a:r>
              <a:rPr lang="en-ID" dirty="0" err="1"/>
              <a:t>dipecahkan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pendekatan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customer/user. </a:t>
            </a:r>
            <a:r>
              <a:rPr lang="en-ID" dirty="0" err="1"/>
              <a:t>Metode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tahapan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ialah</a:t>
            </a:r>
            <a:r>
              <a:rPr lang="en-ID" dirty="0"/>
              <a:t> Empathy Map yang </a:t>
            </a:r>
            <a:r>
              <a:rPr lang="en-ID" dirty="0" err="1"/>
              <a:t>menyelaraskan</a:t>
            </a:r>
            <a:r>
              <a:rPr lang="en-ID" dirty="0"/>
              <a:t> strategi (</a:t>
            </a:r>
            <a:r>
              <a:rPr lang="en-ID" dirty="0" err="1"/>
              <a:t>produk</a:t>
            </a:r>
            <a:r>
              <a:rPr lang="en-ID" dirty="0"/>
              <a:t> &amp; </a:t>
            </a:r>
            <a:r>
              <a:rPr lang="en-ID" dirty="0" err="1"/>
              <a:t>layanan</a:t>
            </a:r>
            <a:r>
              <a:rPr lang="en-ID" dirty="0"/>
              <a:t>) dan </a:t>
            </a:r>
            <a:r>
              <a:rPr lang="en-ID" dirty="0" err="1"/>
              <a:t>kebutuhan</a:t>
            </a:r>
            <a:r>
              <a:rPr lang="en-ID" dirty="0"/>
              <a:t> &amp; </a:t>
            </a:r>
            <a:r>
              <a:rPr lang="en-ID" dirty="0" err="1"/>
              <a:t>keinginan</a:t>
            </a:r>
            <a:r>
              <a:rPr lang="en-ID" dirty="0"/>
              <a:t> user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cara</a:t>
            </a:r>
            <a:r>
              <a:rPr lang="en-ID" dirty="0"/>
              <a:t> </a:t>
            </a:r>
            <a:r>
              <a:rPr lang="en-ID" dirty="0" err="1"/>
              <a:t>memetakan</a:t>
            </a:r>
            <a:r>
              <a:rPr lang="en-ID" dirty="0"/>
              <a:t> </a:t>
            </a:r>
            <a:r>
              <a:rPr lang="en-ID" dirty="0" err="1"/>
              <a:t>respon</a:t>
            </a:r>
            <a:r>
              <a:rPr lang="en-ID" dirty="0"/>
              <a:t> user </a:t>
            </a:r>
            <a:r>
              <a:rPr lang="en-ID" dirty="0" err="1"/>
              <a:t>berdasarkan</a:t>
            </a:r>
            <a:r>
              <a:rPr lang="en-ID" dirty="0"/>
              <a:t> 7 </a:t>
            </a:r>
            <a:r>
              <a:rPr lang="en-ID" dirty="0" err="1"/>
              <a:t>komponen</a:t>
            </a:r>
            <a:r>
              <a:rPr lang="en-ID" dirty="0"/>
              <a:t>.</a:t>
            </a:r>
            <a:endParaRPr dirty="0"/>
          </a:p>
        </p:txBody>
      </p:sp>
      <p:sp>
        <p:nvSpPr>
          <p:cNvPr id="2" name="Google Shape;298;p39">
            <a:extLst>
              <a:ext uri="{FF2B5EF4-FFF2-40B4-BE49-F238E27FC236}">
                <a16:creationId xmlns:a16="http://schemas.microsoft.com/office/drawing/2014/main" id="{57C30277-5BF7-F400-D0F3-CD0E3EA04BA2}"/>
              </a:ext>
            </a:extLst>
          </p:cNvPr>
          <p:cNvSpPr txBox="1">
            <a:spLocks/>
          </p:cNvSpPr>
          <p:nvPr/>
        </p:nvSpPr>
        <p:spPr>
          <a:xfrm>
            <a:off x="5143711" y="1648175"/>
            <a:ext cx="3033900" cy="21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ID" dirty="0"/>
              <a:t>Pada </a:t>
            </a:r>
            <a:r>
              <a:rPr lang="en-ID" dirty="0" err="1"/>
              <a:t>tahapan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, </a:t>
            </a:r>
            <a:r>
              <a:rPr lang="en-ID" dirty="0" err="1"/>
              <a:t>dilakukan</a:t>
            </a:r>
            <a:r>
              <a:rPr lang="en-ID" dirty="0"/>
              <a:t> interview </a:t>
            </a:r>
            <a:r>
              <a:rPr lang="en-ID" dirty="0" err="1"/>
              <a:t>kepada</a:t>
            </a:r>
            <a:r>
              <a:rPr lang="en-ID" dirty="0"/>
              <a:t> </a:t>
            </a:r>
            <a:r>
              <a:rPr lang="en-ID" dirty="0" err="1"/>
              <a:t>Danilla</a:t>
            </a:r>
            <a:r>
              <a:rPr lang="en-ID" dirty="0"/>
              <a:t> Puspa </a:t>
            </a:r>
            <a:r>
              <a:rPr lang="en-ID" dirty="0" err="1"/>
              <a:t>seorang</a:t>
            </a:r>
            <a:r>
              <a:rPr lang="en-ID" dirty="0"/>
              <a:t> </a:t>
            </a:r>
            <a:r>
              <a:rPr lang="en-ID" dirty="0" err="1"/>
              <a:t>ibu</a:t>
            </a:r>
            <a:r>
              <a:rPr lang="en-ID" dirty="0"/>
              <a:t> </a:t>
            </a:r>
            <a:r>
              <a:rPr lang="en-ID" dirty="0" err="1"/>
              <a:t>rumah</a:t>
            </a:r>
            <a:r>
              <a:rPr lang="en-ID" dirty="0"/>
              <a:t> </a:t>
            </a:r>
            <a:r>
              <a:rPr lang="en-ID" dirty="0" err="1"/>
              <a:t>tangga</a:t>
            </a:r>
            <a:r>
              <a:rPr lang="en-ID" dirty="0"/>
              <a:t> </a:t>
            </a:r>
            <a:r>
              <a:rPr lang="en-ID" dirty="0" err="1"/>
              <a:t>berusia</a:t>
            </a:r>
            <a:r>
              <a:rPr lang="en-ID" dirty="0"/>
              <a:t> 27 </a:t>
            </a:r>
            <a:r>
              <a:rPr lang="en-ID" dirty="0" err="1"/>
              <a:t>tahun</a:t>
            </a:r>
            <a:r>
              <a:rPr lang="en-ID" dirty="0"/>
              <a:t>,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menggali</a:t>
            </a:r>
            <a:r>
              <a:rPr lang="en-ID" dirty="0"/>
              <a:t> </a:t>
            </a:r>
            <a:r>
              <a:rPr lang="en-ID" dirty="0" err="1"/>
              <a:t>informasi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alasan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pernah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COD </a:t>
            </a:r>
            <a:r>
              <a:rPr lang="en-ID" dirty="0" err="1"/>
              <a:t>walaupun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kesehariannya</a:t>
            </a:r>
            <a:r>
              <a:rPr lang="en-ID" dirty="0"/>
              <a:t> </a:t>
            </a:r>
            <a:r>
              <a:rPr lang="en-ID" dirty="0" err="1"/>
              <a:t>sering</a:t>
            </a:r>
            <a:r>
              <a:rPr lang="en-ID" dirty="0"/>
              <a:t> </a:t>
            </a:r>
            <a:r>
              <a:rPr lang="en-ID" dirty="0" err="1"/>
              <a:t>belanja</a:t>
            </a:r>
            <a:r>
              <a:rPr lang="en-ID" dirty="0"/>
              <a:t> online.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DEFINE PROBLEM</a:t>
            </a:r>
            <a:endParaRPr dirty="0"/>
          </a:p>
        </p:txBody>
      </p:sp>
      <p:sp>
        <p:nvSpPr>
          <p:cNvPr id="313" name="Google Shape;313;p41"/>
          <p:cNvSpPr txBox="1">
            <a:spLocks noGrp="1"/>
          </p:cNvSpPr>
          <p:nvPr>
            <p:ph type="subTitle" idx="1"/>
          </p:nvPr>
        </p:nvSpPr>
        <p:spPr>
          <a:xfrm>
            <a:off x="4923251" y="1978700"/>
            <a:ext cx="3500749" cy="8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Keamanan dan Keakuratan barang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i="1" dirty="0"/>
              <a:t>As a consumer, I want assurance in my orders, so that I can have peace of mind knowing that it will arrive safely and there won't be any incorrect deliveries to my home.</a:t>
            </a:r>
            <a:endParaRPr sz="1050" i="1" dirty="0"/>
          </a:p>
        </p:txBody>
      </p:sp>
      <p:sp>
        <p:nvSpPr>
          <p:cNvPr id="314" name="Google Shape;314;p41"/>
          <p:cNvSpPr txBox="1">
            <a:spLocks noGrp="1"/>
          </p:cNvSpPr>
          <p:nvPr>
            <p:ph type="subTitle" idx="2"/>
          </p:nvPr>
        </p:nvSpPr>
        <p:spPr>
          <a:xfrm>
            <a:off x="1055913" y="1978700"/>
            <a:ext cx="3690257" cy="8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Cancel Order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i="1" dirty="0"/>
              <a:t>As a user, I want to have a cancel feature so that I can address any mistakes or oversights I may make when accessing the order / checkout page.</a:t>
            </a:r>
            <a:endParaRPr sz="1050" i="1" dirty="0"/>
          </a:p>
        </p:txBody>
      </p:sp>
      <p:sp>
        <p:nvSpPr>
          <p:cNvPr id="315" name="Google Shape;315;p41"/>
          <p:cNvSpPr txBox="1">
            <a:spLocks noGrp="1"/>
          </p:cNvSpPr>
          <p:nvPr>
            <p:ph type="subTitle" idx="3"/>
          </p:nvPr>
        </p:nvSpPr>
        <p:spPr>
          <a:xfrm>
            <a:off x="1715150" y="14910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16" name="Google Shape;316;p41"/>
          <p:cNvSpPr txBox="1">
            <a:spLocks noGrp="1"/>
          </p:cNvSpPr>
          <p:nvPr>
            <p:ph type="subTitle" idx="4"/>
          </p:nvPr>
        </p:nvSpPr>
        <p:spPr>
          <a:xfrm>
            <a:off x="5312739" y="149107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" name="Google Shape;314;p41">
            <a:extLst>
              <a:ext uri="{FF2B5EF4-FFF2-40B4-BE49-F238E27FC236}">
                <a16:creationId xmlns:a16="http://schemas.microsoft.com/office/drawing/2014/main" id="{926A9858-27DE-1C58-8F49-2732043E45E2}"/>
              </a:ext>
            </a:extLst>
          </p:cNvPr>
          <p:cNvSpPr txBox="1">
            <a:spLocks/>
          </p:cNvSpPr>
          <p:nvPr/>
        </p:nvSpPr>
        <p:spPr>
          <a:xfrm>
            <a:off x="2645229" y="3404100"/>
            <a:ext cx="3799114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it-IT" dirty="0"/>
              <a:t>Barang tidak sesuai ekspektasi</a:t>
            </a:r>
          </a:p>
          <a:p>
            <a:pPr marL="0" indent="0"/>
            <a:r>
              <a:rPr lang="en-US" sz="1050" i="1" dirty="0"/>
              <a:t>As a consumer, I want there to be an agreement and responsibility for the delivered goods, so that if the goods do not meet expectations, a solution can be provided by either the application or the store..</a:t>
            </a:r>
            <a:endParaRPr lang="it-IT" sz="1050" i="1" dirty="0"/>
          </a:p>
        </p:txBody>
      </p:sp>
      <p:sp>
        <p:nvSpPr>
          <p:cNvPr id="3" name="Google Shape;315;p41">
            <a:extLst>
              <a:ext uri="{FF2B5EF4-FFF2-40B4-BE49-F238E27FC236}">
                <a16:creationId xmlns:a16="http://schemas.microsoft.com/office/drawing/2014/main" id="{777EBCD5-EA77-2031-BD3E-9E831DF67E75}"/>
              </a:ext>
            </a:extLst>
          </p:cNvPr>
          <p:cNvSpPr txBox="1">
            <a:spLocks/>
          </p:cNvSpPr>
          <p:nvPr/>
        </p:nvSpPr>
        <p:spPr>
          <a:xfrm>
            <a:off x="3330086" y="2916475"/>
            <a:ext cx="25056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0" i="0" u="none" strike="noStrike" cap="none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" dirty="0"/>
              <a:t>03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IDEATION</a:t>
            </a:r>
            <a:endParaRPr dirty="0"/>
          </a:p>
        </p:txBody>
      </p:sp>
      <p:sp>
        <p:nvSpPr>
          <p:cNvPr id="327" name="Google Shape;327;p42"/>
          <p:cNvSpPr txBox="1">
            <a:spLocks noGrp="1"/>
          </p:cNvSpPr>
          <p:nvPr>
            <p:ph type="subTitle" idx="1"/>
          </p:nvPr>
        </p:nvSpPr>
        <p:spPr>
          <a:xfrm>
            <a:off x="2507115" y="1630269"/>
            <a:ext cx="2213700" cy="3987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Double Checking Order</a:t>
            </a:r>
            <a:endParaRPr dirty="0"/>
          </a:p>
        </p:txBody>
      </p:sp>
      <p:sp>
        <p:nvSpPr>
          <p:cNvPr id="328" name="Google Shape;328;p42"/>
          <p:cNvSpPr txBox="1">
            <a:spLocks noGrp="1"/>
          </p:cNvSpPr>
          <p:nvPr>
            <p:ph type="subTitle" idx="2"/>
          </p:nvPr>
        </p:nvSpPr>
        <p:spPr>
          <a:xfrm>
            <a:off x="2398098" y="2159846"/>
            <a:ext cx="3512226" cy="3981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Fitur cancel setelah halaman check out</a:t>
            </a:r>
            <a:endParaRPr dirty="0"/>
          </a:p>
        </p:txBody>
      </p:sp>
      <p:sp>
        <p:nvSpPr>
          <p:cNvPr id="329" name="Google Shape;329;p42"/>
          <p:cNvSpPr txBox="1">
            <a:spLocks noGrp="1"/>
          </p:cNvSpPr>
          <p:nvPr>
            <p:ph type="subTitle" idx="3"/>
          </p:nvPr>
        </p:nvSpPr>
        <p:spPr>
          <a:xfrm>
            <a:off x="2507115" y="3554452"/>
            <a:ext cx="5791200" cy="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Call </a:t>
            </a:r>
            <a:r>
              <a:rPr lang="en-ID" dirty="0" err="1"/>
              <a:t>center</a:t>
            </a:r>
            <a:r>
              <a:rPr lang="en-ID" dirty="0"/>
              <a:t> </a:t>
            </a:r>
            <a:r>
              <a:rPr lang="en-ID" dirty="0" err="1"/>
              <a:t>pihak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yang </a:t>
            </a:r>
            <a:r>
              <a:rPr lang="en-ID" dirty="0" err="1"/>
              <a:t>terhubung</a:t>
            </a:r>
            <a:r>
              <a:rPr lang="en-ID" dirty="0"/>
              <a:t> </a:t>
            </a:r>
            <a:r>
              <a:rPr lang="en-ID" dirty="0" err="1"/>
              <a:t>langsung</a:t>
            </a:r>
            <a:r>
              <a:rPr lang="en-ID" dirty="0"/>
              <a:t> </a:t>
            </a:r>
            <a:r>
              <a:rPr lang="en-ID" dirty="0" err="1"/>
              <a:t>kepada</a:t>
            </a:r>
            <a:r>
              <a:rPr lang="en-ID" dirty="0"/>
              <a:t> </a:t>
            </a:r>
            <a:r>
              <a:rPr lang="en-ID" dirty="0" err="1"/>
              <a:t>pihak</a:t>
            </a:r>
            <a:r>
              <a:rPr lang="en-ID" dirty="0"/>
              <a:t> toko dan consumer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mendiskusikan</a:t>
            </a:r>
            <a:r>
              <a:rPr lang="en-ID" dirty="0"/>
              <a:t> dan  </a:t>
            </a:r>
            <a:r>
              <a:rPr lang="en-ID" dirty="0" err="1"/>
              <a:t>mengatasi</a:t>
            </a:r>
            <a:r>
              <a:rPr lang="en-ID" dirty="0"/>
              <a:t> </a:t>
            </a:r>
            <a:r>
              <a:rPr lang="en-ID" dirty="0" err="1"/>
              <a:t>pesanan</a:t>
            </a:r>
            <a:r>
              <a:rPr lang="en-ID" dirty="0"/>
              <a:t> yang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sesuai</a:t>
            </a:r>
            <a:r>
              <a:rPr lang="en-ID" dirty="0"/>
              <a:t>.</a:t>
            </a:r>
          </a:p>
        </p:txBody>
      </p:sp>
      <p:sp>
        <p:nvSpPr>
          <p:cNvPr id="330" name="Google Shape;330;p42"/>
          <p:cNvSpPr txBox="1">
            <a:spLocks noGrp="1"/>
          </p:cNvSpPr>
          <p:nvPr>
            <p:ph type="subTitle" idx="4"/>
          </p:nvPr>
        </p:nvSpPr>
        <p:spPr>
          <a:xfrm>
            <a:off x="1095021" y="1501295"/>
            <a:ext cx="2213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</a:t>
            </a:r>
            <a:endParaRPr dirty="0"/>
          </a:p>
        </p:txBody>
      </p:sp>
      <p:sp>
        <p:nvSpPr>
          <p:cNvPr id="331" name="Google Shape;331;p42"/>
          <p:cNvSpPr txBox="1">
            <a:spLocks noGrp="1"/>
          </p:cNvSpPr>
          <p:nvPr>
            <p:ph type="subTitle" idx="5"/>
          </p:nvPr>
        </p:nvSpPr>
        <p:spPr>
          <a:xfrm>
            <a:off x="1082406" y="2113338"/>
            <a:ext cx="2213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</p:txBody>
      </p:sp>
      <p:sp>
        <p:nvSpPr>
          <p:cNvPr id="332" name="Google Shape;332;p42"/>
          <p:cNvSpPr txBox="1">
            <a:spLocks noGrp="1"/>
          </p:cNvSpPr>
          <p:nvPr>
            <p:ph type="subTitle" idx="6"/>
          </p:nvPr>
        </p:nvSpPr>
        <p:spPr>
          <a:xfrm>
            <a:off x="1970126" y="2781990"/>
            <a:ext cx="547871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</p:txBody>
      </p:sp>
      <p:sp>
        <p:nvSpPr>
          <p:cNvPr id="2" name="Google Shape;332;p42">
            <a:extLst>
              <a:ext uri="{FF2B5EF4-FFF2-40B4-BE49-F238E27FC236}">
                <a16:creationId xmlns:a16="http://schemas.microsoft.com/office/drawing/2014/main" id="{7C86218E-8577-7BE3-D4E9-03B05DF4CBC3}"/>
              </a:ext>
            </a:extLst>
          </p:cNvPr>
          <p:cNvSpPr txBox="1">
            <a:spLocks/>
          </p:cNvSpPr>
          <p:nvPr/>
        </p:nvSpPr>
        <p:spPr>
          <a:xfrm>
            <a:off x="1959244" y="3543566"/>
            <a:ext cx="547871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0" i="0" u="none" strike="noStrike" cap="none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" dirty="0"/>
              <a:t>4.</a:t>
            </a:r>
          </a:p>
        </p:txBody>
      </p:sp>
      <p:sp>
        <p:nvSpPr>
          <p:cNvPr id="3" name="Google Shape;328;p42">
            <a:extLst>
              <a:ext uri="{FF2B5EF4-FFF2-40B4-BE49-F238E27FC236}">
                <a16:creationId xmlns:a16="http://schemas.microsoft.com/office/drawing/2014/main" id="{AD696ED9-57EC-9B2A-18D2-9ACAAB79B449}"/>
              </a:ext>
            </a:extLst>
          </p:cNvPr>
          <p:cNvSpPr txBox="1">
            <a:spLocks/>
          </p:cNvSpPr>
          <p:nvPr/>
        </p:nvSpPr>
        <p:spPr>
          <a:xfrm>
            <a:off x="2713779" y="2700746"/>
            <a:ext cx="5878447" cy="398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US" dirty="0"/>
              <a:t>M</a:t>
            </a:r>
            <a:r>
              <a:rPr lang="sv-SE" dirty="0"/>
              <a:t>emperkuat keamanan dan keakuratan barang dengan menerapkan kode rahasia untuk setiap pesanan tertentu yang hanya diketahui oleh konsumer dan akan dikonfirmasi saat pengantaran barang COD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IDEATION - BRAINSTORMING</a:t>
            </a:r>
            <a:endParaRPr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0B68777-094B-73EA-9478-E0ABD23B03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81" t="22690" r="29630" b="24224"/>
          <a:stretch/>
        </p:blipFill>
        <p:spPr>
          <a:xfrm>
            <a:off x="1665555" y="1112200"/>
            <a:ext cx="5812890" cy="336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336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AF1C74-4F6F-1991-AAE1-704BE7DD42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610578" y="969346"/>
            <a:ext cx="3127022" cy="375012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6CE9A95A-54F6-B8EE-489E-B0BD4EBAB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972" y="806855"/>
            <a:ext cx="2111828" cy="532843"/>
          </a:xfrm>
        </p:spPr>
        <p:txBody>
          <a:bodyPr/>
          <a:lstStyle/>
          <a:p>
            <a:r>
              <a:rPr lang="en-US" dirty="0"/>
              <a:t>WIREFRAME</a:t>
            </a:r>
            <a:endParaRPr lang="en-ID" dirty="0"/>
          </a:p>
        </p:txBody>
      </p:sp>
      <p:sp>
        <p:nvSpPr>
          <p:cNvPr id="8" name="Google Shape;327;p42">
            <a:extLst>
              <a:ext uri="{FF2B5EF4-FFF2-40B4-BE49-F238E27FC236}">
                <a16:creationId xmlns:a16="http://schemas.microsoft.com/office/drawing/2014/main" id="{5F4B31BE-C355-2B9E-D08E-D8FAFA4EB441}"/>
              </a:ext>
            </a:extLst>
          </p:cNvPr>
          <p:cNvSpPr txBox="1">
            <a:spLocks/>
          </p:cNvSpPr>
          <p:nvPr/>
        </p:nvSpPr>
        <p:spPr>
          <a:xfrm>
            <a:off x="1001488" y="1674419"/>
            <a:ext cx="2852057" cy="3045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en-ID" sz="1600" dirty="0"/>
              <a:t>List Of Contents:</a:t>
            </a:r>
          </a:p>
          <a:p>
            <a:pPr marL="0" indent="0" algn="l"/>
            <a:endParaRPr lang="en-ID" sz="16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D" sz="1600" dirty="0"/>
              <a:t>Home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D" sz="1600" dirty="0"/>
              <a:t>Login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D" sz="1600" dirty="0"/>
              <a:t>Search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D" sz="1600" dirty="0" err="1"/>
              <a:t>Beli</a:t>
            </a:r>
            <a:endParaRPr lang="en-ID" sz="16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D" sz="1600" dirty="0"/>
              <a:t>Check out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D" sz="1600" dirty="0" err="1"/>
              <a:t>Keranjang</a:t>
            </a:r>
            <a:r>
              <a:rPr lang="en-ID" sz="1600" dirty="0"/>
              <a:t> </a:t>
            </a:r>
            <a:r>
              <a:rPr lang="en-ID" sz="1600" dirty="0" err="1"/>
              <a:t>Pesanan</a:t>
            </a:r>
            <a:r>
              <a:rPr lang="en-ID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0722570"/>
      </p:ext>
    </p:extLst>
  </p:cSld>
  <p:clrMapOvr>
    <a:masterClrMapping/>
  </p:clrMapOvr>
</p:sld>
</file>

<file path=ppt/theme/theme1.xml><?xml version="1.0" encoding="utf-8"?>
<a:theme xmlns:a="http://schemas.openxmlformats.org/drawingml/2006/main" name="Data Analysis for Marketing Strategies by Slidesgo">
  <a:themeElements>
    <a:clrScheme name="Simple Light">
      <a:dk1>
        <a:srgbClr val="081004"/>
      </a:dk1>
      <a:lt1>
        <a:srgbClr val="ECEBDA"/>
      </a:lt1>
      <a:dk2>
        <a:srgbClr val="FABD6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8100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669</Words>
  <Application>Microsoft Office PowerPoint</Application>
  <PresentationFormat>On-screen Show (16:9)</PresentationFormat>
  <Paragraphs>164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Bebas Neue</vt:lpstr>
      <vt:lpstr>Nunito Light</vt:lpstr>
      <vt:lpstr>Marcellus</vt:lpstr>
      <vt:lpstr>Arial</vt:lpstr>
      <vt:lpstr>Albert Sans</vt:lpstr>
      <vt:lpstr>Data Analysis for Marketing Strategies by Slidesgo</vt:lpstr>
      <vt:lpstr>TASK 5 –NURI- UI/UX DESIGNER</vt:lpstr>
      <vt:lpstr>DESIGN THINKING!</vt:lpstr>
      <vt:lpstr>EMPATHIZE</vt:lpstr>
      <vt:lpstr>OBJECTIVE OF INTERVIEW: MENGGALI INFORMASI DAN MASALAH YANG DIHADAPI MENGENAI BELANJA ONLINE DENGAN METODE COD (CASH ON DELIVERY)</vt:lpstr>
      <vt:lpstr>EMPATHY MAP</vt:lpstr>
      <vt:lpstr>DEFINE PROBLEM</vt:lpstr>
      <vt:lpstr>IDEATION</vt:lpstr>
      <vt:lpstr>IDEATION - BRAINSTORMING</vt:lpstr>
      <vt:lpstr>PowerPoint Presentation</vt:lpstr>
      <vt:lpstr>HI-FI PROTOTYPE </vt:lpstr>
      <vt:lpstr>PROTOTYPE HOME</vt:lpstr>
      <vt:lpstr>PROTOTYPE LOGIN</vt:lpstr>
      <vt:lpstr>PROTOTYPE SEARCH BAR</vt:lpstr>
      <vt:lpstr>KATALOG BAJU WANITA</vt:lpstr>
      <vt:lpstr>PROTOTYPE ORDER</vt:lpstr>
      <vt:lpstr>PROTOTYPE ORDER</vt:lpstr>
      <vt:lpstr>PROTOTYPE ORDER</vt:lpstr>
      <vt:lpstr>PROTOTYPE ORDER</vt:lpstr>
      <vt:lpstr>PROTOTYPE DoubleCheck</vt:lpstr>
      <vt:lpstr>PROTOTYPE PESANAN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5 –NURI- UI/UX DESIGNER</dc:title>
  <dc:creator>acer</dc:creator>
  <cp:lastModifiedBy>user acer</cp:lastModifiedBy>
  <cp:revision>5</cp:revision>
  <dcterms:modified xsi:type="dcterms:W3CDTF">2023-10-25T07:27:00Z</dcterms:modified>
</cp:coreProperties>
</file>